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058400" cx="18288000"/>
  <p:notesSz cx="6858000" cy="9144000"/>
  <p:embeddedFontLst>
    <p:embeddedFont>
      <p:font typeface="Space Mono"/>
      <p:regular r:id="rId17"/>
      <p:bold r:id="rId18"/>
      <p:italic r:id="rId19"/>
      <p:boldItalic r:id="rId20"/>
    </p:embeddedFont>
    <p:embeddedFont>
      <p:font typeface="Rubik Light"/>
      <p:regular r:id="rId21"/>
      <p:bold r:id="rId22"/>
      <p:italic r:id="rId23"/>
      <p:boldItalic r:id="rId24"/>
    </p:embeddedFont>
    <p:embeddedFont>
      <p:font typeface="Inter"/>
      <p:regular r:id="rId25"/>
      <p:bold r:id="rId26"/>
    </p:embeddedFont>
    <p:embeddedFont>
      <p:font typeface="Rubik SemiBold"/>
      <p:regular r:id="rId27"/>
      <p:bold r:id="rId28"/>
      <p:italic r:id="rId29"/>
      <p:boldItalic r:id="rId30"/>
    </p:embeddedFont>
    <p:embeddedFont>
      <p:font typeface="Roboto Mono"/>
      <p:regular r:id="rId31"/>
      <p:bold r:id="rId32"/>
      <p:italic r:id="rId33"/>
      <p:boldItalic r:id="rId34"/>
    </p:embeddedFont>
    <p:embeddedFont>
      <p:font typeface="Space Grotesk"/>
      <p:regular r:id="rId35"/>
      <p:bold r:id="rId36"/>
    </p:embeddedFont>
    <p:embeddedFont>
      <p:font typeface="Rubik Medium"/>
      <p:regular r:id="rId37"/>
      <p:bold r:id="rId38"/>
      <p:italic r:id="rId39"/>
      <p:boldItalic r:id="rId40"/>
    </p:embeddedFont>
    <p:embeddedFont>
      <p:font typeface="Roboto"/>
      <p:regular r:id="rId41"/>
      <p:bold r:id="rId42"/>
      <p:italic r:id="rId43"/>
      <p:boldItalic r:id="rId44"/>
    </p:embeddedFont>
    <p:embeddedFont>
      <p:font typeface="Inter SemiBold"/>
      <p:regular r:id="rId45"/>
      <p:bold r:id="rId46"/>
    </p:embeddedFont>
    <p:embeddedFont>
      <p:font typeface="Space Grotesk Medium"/>
      <p:regular r:id="rId47"/>
      <p:bold r:id="rId48"/>
    </p:embeddedFont>
    <p:embeddedFont>
      <p:font typeface="Rubik"/>
      <p:regular r:id="rId49"/>
      <p:bold r:id="rId50"/>
      <p:italic r:id="rId51"/>
      <p:boldItalic r:id="rId52"/>
    </p:embeddedFont>
    <p:embeddedFont>
      <p:font typeface="Inter Medium"/>
      <p:regular r:id="rId53"/>
      <p:bold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122">
          <p15:clr>
            <a:srgbClr val="9AA0A6"/>
          </p15:clr>
        </p15:guide>
        <p15:guide id="2" pos="5812">
          <p15:clr>
            <a:srgbClr val="9AA0A6"/>
          </p15:clr>
        </p15:guide>
        <p15:guide id="3" pos="8490">
          <p15:clr>
            <a:srgbClr val="9AA0A6"/>
          </p15:clr>
        </p15:guide>
        <p15:guide id="4" pos="3024">
          <p15:clr>
            <a:srgbClr val="9AA0A6"/>
          </p15:clr>
        </p15:guide>
        <p15:guide id="5" pos="5705">
          <p15:clr>
            <a:srgbClr val="9AA0A6"/>
          </p15:clr>
        </p15:guide>
        <p15:guide id="6" pos="839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22"/>
        <p:guide pos="5812"/>
        <p:guide pos="8490"/>
        <p:guide pos="3024"/>
        <p:guide pos="5705"/>
        <p:guide pos="839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ubikMedium-boldItalic.fntdata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44" Type="http://schemas.openxmlformats.org/officeDocument/2006/relationships/font" Target="fonts/Roboto-boldItalic.fntdata"/><Relationship Id="rId43" Type="http://schemas.openxmlformats.org/officeDocument/2006/relationships/font" Target="fonts/Roboto-italic.fntdata"/><Relationship Id="rId46" Type="http://schemas.openxmlformats.org/officeDocument/2006/relationships/font" Target="fonts/InterSemiBold-bold.fntdata"/><Relationship Id="rId45" Type="http://schemas.openxmlformats.org/officeDocument/2006/relationships/font" Target="fonts/Inter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SpaceGroteskMedium-bold.fntdata"/><Relationship Id="rId47" Type="http://schemas.openxmlformats.org/officeDocument/2006/relationships/font" Target="fonts/SpaceGroteskMedium-regular.fntdata"/><Relationship Id="rId49" Type="http://schemas.openxmlformats.org/officeDocument/2006/relationships/font" Target="fonts/Rubik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regular.fntdata"/><Relationship Id="rId30" Type="http://schemas.openxmlformats.org/officeDocument/2006/relationships/font" Target="fonts/RubikSemiBold-boldItalic.fntdata"/><Relationship Id="rId33" Type="http://schemas.openxmlformats.org/officeDocument/2006/relationships/font" Target="fonts/RobotoMono-italic.fntdata"/><Relationship Id="rId32" Type="http://schemas.openxmlformats.org/officeDocument/2006/relationships/font" Target="fonts/RobotoMono-bold.fntdata"/><Relationship Id="rId35" Type="http://schemas.openxmlformats.org/officeDocument/2006/relationships/font" Target="fonts/SpaceGrotesk-regular.fntdata"/><Relationship Id="rId34" Type="http://schemas.openxmlformats.org/officeDocument/2006/relationships/font" Target="fonts/RobotoMono-boldItalic.fntdata"/><Relationship Id="rId37" Type="http://schemas.openxmlformats.org/officeDocument/2006/relationships/font" Target="fonts/RubikMedium-regular.fntdata"/><Relationship Id="rId36" Type="http://schemas.openxmlformats.org/officeDocument/2006/relationships/font" Target="fonts/SpaceGrotesk-bold.fntdata"/><Relationship Id="rId39" Type="http://schemas.openxmlformats.org/officeDocument/2006/relationships/font" Target="fonts/RubikMedium-italic.fntdata"/><Relationship Id="rId38" Type="http://schemas.openxmlformats.org/officeDocument/2006/relationships/font" Target="fonts/RubikMedium-bold.fntdata"/><Relationship Id="rId20" Type="http://schemas.openxmlformats.org/officeDocument/2006/relationships/font" Target="fonts/SpaceMono-boldItalic.fntdata"/><Relationship Id="rId22" Type="http://schemas.openxmlformats.org/officeDocument/2006/relationships/font" Target="fonts/RubikLight-bold.fntdata"/><Relationship Id="rId21" Type="http://schemas.openxmlformats.org/officeDocument/2006/relationships/font" Target="fonts/RubikLight-regular.fntdata"/><Relationship Id="rId24" Type="http://schemas.openxmlformats.org/officeDocument/2006/relationships/font" Target="fonts/RubikLight-boldItalic.fntdata"/><Relationship Id="rId23" Type="http://schemas.openxmlformats.org/officeDocument/2006/relationships/font" Target="fonts/RubikLight-italic.fntdata"/><Relationship Id="rId26" Type="http://schemas.openxmlformats.org/officeDocument/2006/relationships/font" Target="fonts/Inter-bold.fntdata"/><Relationship Id="rId25" Type="http://schemas.openxmlformats.org/officeDocument/2006/relationships/font" Target="fonts/Inter-regular.fntdata"/><Relationship Id="rId28" Type="http://schemas.openxmlformats.org/officeDocument/2006/relationships/font" Target="fonts/RubikSemiBold-bold.fntdata"/><Relationship Id="rId27" Type="http://schemas.openxmlformats.org/officeDocument/2006/relationships/font" Target="fonts/RubikSemiBold-regular.fntdata"/><Relationship Id="rId29" Type="http://schemas.openxmlformats.org/officeDocument/2006/relationships/font" Target="fonts/RubikSemiBold-italic.fntdata"/><Relationship Id="rId51" Type="http://schemas.openxmlformats.org/officeDocument/2006/relationships/font" Target="fonts/Rubik-italic.fntdata"/><Relationship Id="rId50" Type="http://schemas.openxmlformats.org/officeDocument/2006/relationships/font" Target="fonts/Rubik-bold.fntdata"/><Relationship Id="rId53" Type="http://schemas.openxmlformats.org/officeDocument/2006/relationships/font" Target="fonts/InterMedium-regular.fntdata"/><Relationship Id="rId52" Type="http://schemas.openxmlformats.org/officeDocument/2006/relationships/font" Target="fonts/Rubik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InterMedium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paceMono-regular.fntdata"/><Relationship Id="rId16" Type="http://schemas.openxmlformats.org/officeDocument/2006/relationships/slide" Target="slides/slide11.xml"/><Relationship Id="rId19" Type="http://schemas.openxmlformats.org/officeDocument/2006/relationships/font" Target="fonts/SpaceMono-italic.fntdata"/><Relationship Id="rId18" Type="http://schemas.openxmlformats.org/officeDocument/2006/relationships/font" Target="fonts/SpaceMono-bold.fntdata"/></Relationships>
</file>

<file path=ppt/media/image1.jpg>
</file>

<file path=ppt/media/image10.png>
</file>

<file path=ppt/media/image14.png>
</file>

<file path=ppt/media/image15.png>
</file>

<file path=ppt/media/image16.png>
</file>

<file path=ppt/media/image19.png>
</file>

<file path=ppt/media/image2.png>
</file>

<file path=ppt/media/image21.png>
</file>

<file path=ppt/media/image22.png>
</file>

<file path=ppt/media/image23.png>
</file>

<file path=ppt/media/image24.jp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50a7fb88b7_0_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50a7fb88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50a7fb88b7_0_6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50a7fb88b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50a7fb88b7_0_12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50a7fb88b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242cba2ce_1_0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242cba2c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bdedd35c85_0_19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bdedd35c85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dfad29b019_0_577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dfad29b019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df925bcc07_0_156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df925bcc07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f925bcc07_0_17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f925bcc07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df925bcc07_0_221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df925bcc07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fa7579029a_0_21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fa7579029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fa7579029a_0_62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fa7579029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4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9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Section Break" type="title">
  <p:cSld name="TITLE">
    <p:bg>
      <p:bgPr>
        <a:solidFill>
          <a:srgbClr val="090B0C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0"/>
            <a:ext cx="4515555" cy="5163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4895114"/>
            <a:ext cx="4515555" cy="5163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Dark">
  <p:cSld name="TITLE_1_2_1">
    <p:bg>
      <p:bgPr>
        <a:solidFill>
          <a:srgbClr val="090B0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type="ctrTitle"/>
          </p:nvPr>
        </p:nvSpPr>
        <p:spPr>
          <a:xfrm>
            <a:off x="4946900" y="1600212"/>
            <a:ext cx="126252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subTitle"/>
          </p:nvPr>
        </p:nvSpPr>
        <p:spPr>
          <a:xfrm>
            <a:off x="4946900" y="685800"/>
            <a:ext cx="109728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301952" y="-301948"/>
            <a:ext cx="4210049" cy="4813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5213" y="5525961"/>
            <a:ext cx="4229098" cy="483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6024" y="2244777"/>
            <a:ext cx="4360026" cy="48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Subtitle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2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" name="Google Shape;70;p12"/>
          <p:cNvCxnSpPr/>
          <p:nvPr/>
        </p:nvCxnSpPr>
        <p:spPr>
          <a:xfrm>
            <a:off x="6400800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2"/>
          <p:cNvSpPr txBox="1"/>
          <p:nvPr>
            <p:ph type="title"/>
          </p:nvPr>
        </p:nvSpPr>
        <p:spPr>
          <a:xfrm>
            <a:off x="6400800" y="838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72" name="Google Shape;72;p12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73" name="Google Shape;73;p12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74" name="Google Shape;74;p12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2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2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2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Description">
  <p:cSld name="TITLE_AND_BODY_4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3"/>
          <p:cNvCxnSpPr/>
          <p:nvPr/>
        </p:nvCxnSpPr>
        <p:spPr>
          <a:xfrm>
            <a:off x="6400922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" name="Google Shape;80;p13"/>
          <p:cNvCxnSpPr/>
          <p:nvPr/>
        </p:nvCxnSpPr>
        <p:spPr>
          <a:xfrm>
            <a:off x="6401583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3"/>
          <p:cNvSpPr txBox="1"/>
          <p:nvPr>
            <p:ph type="title"/>
          </p:nvPr>
        </p:nvSpPr>
        <p:spPr>
          <a:xfrm>
            <a:off x="6400922" y="838200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6400800" y="5486400"/>
            <a:ext cx="112014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SzPts val="2600"/>
              <a:buChar char="■"/>
              <a:defRPr/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SzPts val="2200"/>
              <a:buChar char="■"/>
              <a:defRPr/>
            </a:lvl9pPr>
          </a:lstStyle>
          <a:p/>
        </p:txBody>
      </p:sp>
      <p:grpSp>
        <p:nvGrpSpPr>
          <p:cNvPr id="83" name="Google Shape;83;p13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84" name="Google Shape;84;p13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3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3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3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F9900"/>
          </p15:clr>
        </p15:guide>
        <p15:guide id="2" pos="4032">
          <p15:clr>
            <a:srgbClr val="FF9900"/>
          </p15:clr>
        </p15:guide>
        <p15:guide id="3" pos="7488">
          <p15:clr>
            <a:srgbClr val="FF9900"/>
          </p15:clr>
        </p15:guide>
        <p15:guide id="4" pos="7620">
          <p15:clr>
            <a:srgbClr val="FF990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Cover">
  <p:cSld name="TITLE_AND_BODY_4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4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4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14"/>
          <p:cNvSpPr txBox="1"/>
          <p:nvPr>
            <p:ph type="title"/>
          </p:nvPr>
        </p:nvSpPr>
        <p:spPr>
          <a:xfrm>
            <a:off x="6400800" y="1600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4"/>
          <p:cNvSpPr txBox="1"/>
          <p:nvPr>
            <p:ph idx="2" type="subTitle"/>
          </p:nvPr>
        </p:nvSpPr>
        <p:spPr>
          <a:xfrm>
            <a:off x="6400800" y="685800"/>
            <a:ext cx="112014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grpSp>
        <p:nvGrpSpPr>
          <p:cNvPr id="94" name="Google Shape;94;p14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95" name="Google Shape;95;p14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4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4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4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Cover">
  <p:cSld name="TITLE_AND_BODY_4_1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Google Shape;100;p15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p15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" name="Google Shape;102;p15"/>
          <p:cNvSpPr txBox="1"/>
          <p:nvPr>
            <p:ph type="title"/>
          </p:nvPr>
        </p:nvSpPr>
        <p:spPr>
          <a:xfrm>
            <a:off x="6400800" y="838201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03" name="Google Shape;103;p15"/>
          <p:cNvSpPr txBox="1"/>
          <p:nvPr>
            <p:ph idx="1" type="subTitle"/>
          </p:nvPr>
        </p:nvSpPr>
        <p:spPr>
          <a:xfrm>
            <a:off x="6400800" y="4495800"/>
            <a:ext cx="112014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320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15"/>
          <p:cNvSpPr txBox="1"/>
          <p:nvPr>
            <p:ph idx="2" type="subTitle"/>
          </p:nvPr>
        </p:nvSpPr>
        <p:spPr>
          <a:xfrm>
            <a:off x="6400800" y="8458200"/>
            <a:ext cx="67197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05" name="Google Shape;105;p15"/>
          <p:cNvPicPr preferRelativeResize="0"/>
          <p:nvPr/>
        </p:nvPicPr>
        <p:blipFill rotWithShape="1">
          <a:blip r:embed="rId2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5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108" name="Google Shape;108;p15"/>
            <p:cNvPicPr preferRelativeResize="0"/>
            <p:nvPr/>
          </p:nvPicPr>
          <p:blipFill rotWithShape="1">
            <a:blip r:embed="rId4">
              <a:alphaModFix/>
            </a:blip>
            <a:srcRect b="20012" l="0" r="0" t="2630"/>
            <a:stretch/>
          </p:blipFill>
          <p:spPr>
            <a:xfrm flipH="1">
              <a:off x="-5" y="4648625"/>
              <a:ext cx="6190480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5"/>
            <p:cNvPicPr preferRelativeResize="0"/>
            <p:nvPr/>
          </p:nvPicPr>
          <p:blipFill rotWithShape="1">
            <a:blip r:embed="rId5">
              <a:alphaModFix/>
            </a:blip>
            <a:srcRect b="40266" l="0" r="0" t="1863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5"/>
            <p:cNvPicPr preferRelativeResize="0"/>
            <p:nvPr/>
          </p:nvPicPr>
          <p:blipFill rotWithShape="1">
            <a:blip r:embed="rId6">
              <a:alphaModFix/>
            </a:blip>
            <a:srcRect b="20954" l="0" r="0" t="0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5"/>
            <p:cNvPicPr preferRelativeResize="0"/>
            <p:nvPr/>
          </p:nvPicPr>
          <p:blipFill rotWithShape="1">
            <a:blip r:embed="rId7">
              <a:alphaModFix/>
            </a:blip>
            <a:srcRect b="22820" l="0" r="0" t="-46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Description">
  <p:cSld name="TITLE_AND_BODY_3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16"/>
          <p:cNvCxnSpPr/>
          <p:nvPr/>
        </p:nvCxnSpPr>
        <p:spPr>
          <a:xfrm>
            <a:off x="4956000" y="674108"/>
            <a:ext cx="1264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" name="Google Shape;114;p16"/>
          <p:cNvCxnSpPr/>
          <p:nvPr/>
        </p:nvCxnSpPr>
        <p:spPr>
          <a:xfrm>
            <a:off x="4946900" y="9372600"/>
            <a:ext cx="1265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" name="Google Shape;115;p16"/>
          <p:cNvSpPr txBox="1"/>
          <p:nvPr>
            <p:ph type="title"/>
          </p:nvPr>
        </p:nvSpPr>
        <p:spPr>
          <a:xfrm>
            <a:off x="4946900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4972100" y="5486400"/>
            <a:ext cx="126462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3600"/>
              <a:buChar char="●"/>
              <a:defRPr>
                <a:solidFill>
                  <a:srgbClr val="3C4043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800"/>
              <a:buChar char="○"/>
              <a:defRPr>
                <a:solidFill>
                  <a:srgbClr val="3C4043"/>
                </a:solidFill>
              </a:defRPr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600"/>
              <a:buChar char="■"/>
              <a:defRPr>
                <a:solidFill>
                  <a:srgbClr val="3C4043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9pPr>
          </a:lstStyle>
          <a:p/>
        </p:txBody>
      </p:sp>
      <p:pic>
        <p:nvPicPr>
          <p:cNvPr id="117" name="Google Shape;117;p16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Subtitle">
  <p:cSld name="TITLE_AND_BODY_3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Google Shape;122;p17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17"/>
          <p:cNvSpPr txBox="1"/>
          <p:nvPr>
            <p:ph type="title"/>
          </p:nvPr>
        </p:nvSpPr>
        <p:spPr>
          <a:xfrm>
            <a:off x="4953939" y="838200"/>
            <a:ext cx="126135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25" name="Google Shape;125;p17"/>
          <p:cNvSpPr txBox="1"/>
          <p:nvPr>
            <p:ph idx="1" type="subTitle"/>
          </p:nvPr>
        </p:nvSpPr>
        <p:spPr>
          <a:xfrm>
            <a:off x="4946900" y="7315200"/>
            <a:ext cx="12638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Cover">
  <p:cSld name="TITLE_AND_BODY_3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18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18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18"/>
          <p:cNvSpPr txBox="1"/>
          <p:nvPr>
            <p:ph type="title"/>
          </p:nvPr>
        </p:nvSpPr>
        <p:spPr>
          <a:xfrm>
            <a:off x="4953939" y="1600200"/>
            <a:ext cx="126462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4946900" y="7315200"/>
            <a:ext cx="126462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18"/>
          <p:cNvSpPr txBox="1"/>
          <p:nvPr>
            <p:ph idx="2" type="subTitle"/>
          </p:nvPr>
        </p:nvSpPr>
        <p:spPr>
          <a:xfrm>
            <a:off x="4953939" y="914405"/>
            <a:ext cx="126384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Cover">
  <p:cSld name="TITLE_AND_BODY_3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19"/>
          <p:cNvCxnSpPr/>
          <p:nvPr/>
        </p:nvCxnSpPr>
        <p:spPr>
          <a:xfrm>
            <a:off x="4953939" y="670560"/>
            <a:ext cx="12588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" name="Google Shape;143;p19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44" name="Google Shape;144;p19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2" type="subTitle"/>
          </p:nvPr>
        </p:nvSpPr>
        <p:spPr>
          <a:xfrm>
            <a:off x="4954648" y="8458200"/>
            <a:ext cx="97296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46" name="Google Shape;146;p19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0" y="-14793"/>
            <a:ext cx="4808668" cy="203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 rotWithShape="1">
          <a:blip r:embed="rId6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 rotWithShape="1">
          <a:blip r:embed="rId7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2 column body">
  <p:cSld name="ONE_COLUM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685800" y="2743200"/>
            <a:ext cx="11201400" cy="662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54" name="Google Shape;154;p20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of Module Sheet">
  <p:cSld name="TITLE_6">
    <p:bg>
      <p:bgPr>
        <a:solidFill>
          <a:srgbClr val="090B0C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590750" y="8155500"/>
            <a:ext cx="9780300" cy="7599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/>
        </p:nvSpPr>
        <p:spPr>
          <a:xfrm>
            <a:off x="6398250" y="8155575"/>
            <a:ext cx="11925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Next:</a:t>
            </a:r>
            <a:endParaRPr b="1" sz="2200">
              <a:solidFill>
                <a:srgbClr val="F1F7F7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dule Overview Sheet">
  <p:cSld name="ONE_COLUMN_TEXT_6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685800" y="2743200"/>
            <a:ext cx="55041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2" type="body"/>
          </p:nvPr>
        </p:nvSpPr>
        <p:spPr>
          <a:xfrm>
            <a:off x="6426600" y="2743200"/>
            <a:ext cx="54606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21"/>
          <p:cNvSpPr txBox="1"/>
          <p:nvPr/>
        </p:nvSpPr>
        <p:spPr>
          <a:xfrm>
            <a:off x="6400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OUTCOMES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685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WHAT TO EXPECT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12103425" y="2293250"/>
            <a:ext cx="55041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SUGGESTED PARTICIPANTS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1" name="Google Shape;161;p21"/>
          <p:cNvSpPr txBox="1"/>
          <p:nvPr>
            <p:ph idx="3" type="subTitle"/>
          </p:nvPr>
        </p:nvSpPr>
        <p:spPr>
          <a:xfrm>
            <a:off x="12103425" y="2743202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2" name="Google Shape;162;p21"/>
          <p:cNvSpPr/>
          <p:nvPr/>
        </p:nvSpPr>
        <p:spPr>
          <a:xfrm>
            <a:off x="12103425" y="441585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EXPECTED TIME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3" name="Google Shape;163;p21"/>
          <p:cNvSpPr txBox="1"/>
          <p:nvPr>
            <p:ph idx="4" type="subTitle"/>
          </p:nvPr>
        </p:nvSpPr>
        <p:spPr>
          <a:xfrm>
            <a:off x="12103425" y="4927400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4" name="Google Shape;164;p21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None - Body">
  <p:cSld name="ONE_COLUMN_TEXT_5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Vert - Body">
  <p:cSld name="ONE_COLUMN_TEXT_5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685800" y="2743200"/>
            <a:ext cx="8339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70" name="Google Shape;170;p23"/>
          <p:cNvPicPr preferRelativeResize="0"/>
          <p:nvPr/>
        </p:nvPicPr>
        <p:blipFill rotWithShape="1">
          <a:blip r:embed="rId2">
            <a:alphaModFix/>
          </a:blip>
          <a:srcRect b="0" l="38188" r="51056" t="0"/>
          <a:stretch/>
        </p:blipFill>
        <p:spPr>
          <a:xfrm>
            <a:off x="16365150" y="0"/>
            <a:ext cx="1922854" cy="10058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Hori - Body">
  <p:cSld name="ONE_COLUMN_TEXT_5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Glance">
  <p:cSld name="ONE_COLUMN_TEXT_5_1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1" type="subTitle"/>
          </p:nvPr>
        </p:nvSpPr>
        <p:spPr>
          <a:xfrm>
            <a:off x="495200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2" type="body"/>
          </p:nvPr>
        </p:nvSpPr>
        <p:spPr>
          <a:xfrm>
            <a:off x="49470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1" name="Google Shape;181;p25"/>
          <p:cNvSpPr txBox="1"/>
          <p:nvPr>
            <p:ph idx="3" type="subTitle"/>
          </p:nvPr>
        </p:nvSpPr>
        <p:spPr>
          <a:xfrm>
            <a:off x="6907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2" name="Google Shape;182;p25"/>
          <p:cNvSpPr txBox="1"/>
          <p:nvPr>
            <p:ph idx="4" type="body"/>
          </p:nvPr>
        </p:nvSpPr>
        <p:spPr>
          <a:xfrm>
            <a:off x="68580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3" name="Google Shape;183;p25"/>
          <p:cNvSpPr txBox="1"/>
          <p:nvPr>
            <p:ph idx="5" type="subTitle"/>
          </p:nvPr>
        </p:nvSpPr>
        <p:spPr>
          <a:xfrm>
            <a:off x="92211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6" type="body"/>
          </p:nvPr>
        </p:nvSpPr>
        <p:spPr>
          <a:xfrm>
            <a:off x="92211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5" name="Google Shape;185;p25"/>
          <p:cNvSpPr txBox="1"/>
          <p:nvPr>
            <p:ph idx="7" type="subTitle"/>
          </p:nvPr>
        </p:nvSpPr>
        <p:spPr>
          <a:xfrm>
            <a:off x="13483189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6" name="Google Shape;186;p25"/>
          <p:cNvSpPr txBox="1"/>
          <p:nvPr>
            <p:ph idx="8" type="body"/>
          </p:nvPr>
        </p:nvSpPr>
        <p:spPr>
          <a:xfrm>
            <a:off x="13478239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Detailed">
  <p:cSld name="ONE_COLUMN_TEXT_5_1_1_1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685800" y="679700"/>
            <a:ext cx="126462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68580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0" name="Google Shape;190;p2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C919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C9192"/>
                </a:solidFill>
                <a:latin typeface="Space Grotesk"/>
                <a:ea typeface="Space Grotesk"/>
                <a:cs typeface="Space Grotesk"/>
                <a:sym typeface="Space Grotesk"/>
              </a:rPr>
              <a:t>AGENDA</a:t>
            </a:r>
            <a:endParaRPr b="1" sz="1600">
              <a:solidFill>
                <a:srgbClr val="7C919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2" name="Google Shape;192;p26"/>
          <p:cNvSpPr txBox="1"/>
          <p:nvPr>
            <p:ph idx="2" type="body"/>
          </p:nvPr>
        </p:nvSpPr>
        <p:spPr>
          <a:xfrm>
            <a:off x="921715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" name="Google Shape;193;p26"/>
          <p:cNvSpPr txBox="1"/>
          <p:nvPr>
            <p:ph idx="3" type="subTitle"/>
          </p:nvPr>
        </p:nvSpPr>
        <p:spPr>
          <a:xfrm>
            <a:off x="13478250" y="685800"/>
            <a:ext cx="41148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Hori - Body">
  <p:cSld name="ONE_COLUMN_TEXT_4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96" name="Google Shape;196;p27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Vert - Body">
  <p:cSld name="ONE_COLUMN_TEXT_3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Images">
  <p:cSld name="CUSTOM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6400800" y="1600200"/>
            <a:ext cx="11201400" cy="654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2">
            <a:alphaModFix/>
          </a:blip>
          <a:srcRect b="0" l="32284" r="33219" t="0"/>
          <a:stretch/>
        </p:blipFill>
        <p:spPr>
          <a:xfrm flipH="1">
            <a:off x="6" y="0"/>
            <a:ext cx="6167144" cy="1005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1">
  <p:cSld name="CUSTOM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7" name="Google Shape;207;p30"/>
          <p:cNvSpPr/>
          <p:nvPr/>
        </p:nvSpPr>
        <p:spPr>
          <a:xfrm>
            <a:off x="0" y="0"/>
            <a:ext cx="6196800" cy="10058400"/>
          </a:xfrm>
          <a:prstGeom prst="rect">
            <a:avLst/>
          </a:prstGeom>
          <a:solidFill>
            <a:srgbClr val="F1F7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">
  <p:cSld name="TITLE_2">
    <p:bg>
      <p:bgPr>
        <a:solidFill>
          <a:srgbClr val="090B0C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4946900" y="1600202"/>
            <a:ext cx="123942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4946900" y="894080"/>
            <a:ext cx="123942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Pauses">
  <p:cSld name="CUSTOM_1_1">
    <p:bg>
      <p:bgPr>
        <a:gradFill>
          <a:gsLst>
            <a:gs pos="0">
              <a:srgbClr val="3C4F50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0" name="Google Shape;210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vertical background">
  <p:cSld name="BLANK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Hori - Blank">
  <p:cSld name="BLANK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">
  <p:cSld name="BLANK_1_1_1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5"/>
          <p:cNvPicPr preferRelativeResize="0"/>
          <p:nvPr/>
        </p:nvPicPr>
        <p:blipFill rotWithShape="1">
          <a:blip r:embed="rId2">
            <a:alphaModFix/>
          </a:blip>
          <a:srcRect b="-446" l="4199" r="3302" t="93303"/>
          <a:stretch/>
        </p:blipFill>
        <p:spPr>
          <a:xfrm>
            <a:off x="685800" y="9372600"/>
            <a:ext cx="16916400" cy="7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sk Activity - Cover">
  <p:cSld name="BLANK_1_1_1_1">
    <p:bg>
      <p:bgPr>
        <a:solidFill>
          <a:srgbClr val="FFE9F5">
            <a:alpha val="64310"/>
          </a:srgbClr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4800"/>
              <a:buNone/>
              <a:defRPr sz="4800">
                <a:solidFill>
                  <a:srgbClr val="F439A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2" name="Google Shape;222;p36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3600"/>
              <a:buFont typeface="Rubik Light"/>
              <a:buNone/>
              <a:defRPr sz="3600"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224" name="Google Shape;224;p3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BD207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BD2074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BD207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6" name="Google Shape;226;p36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pect Activity Cover">
  <p:cSld name="BLANK_1_1_1_1_3">
    <p:bg>
      <p:bgPr>
        <a:solidFill>
          <a:srgbClr val="FFEDE0">
            <a:alpha val="64310"/>
          </a:srgbClr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4800"/>
              <a:buNone/>
              <a:defRPr sz="4800">
                <a:solidFill>
                  <a:srgbClr val="FF7B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37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3600"/>
              <a:buFont typeface="Rubik Light"/>
              <a:buNone/>
              <a:defRPr sz="3600"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0" name="Google Shape;230;p37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DB591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7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DB591E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DB591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2" name="Google Shape;232;p37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33" name="Google Shape;233;p37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">
  <p:cSld name="BLANK_1_1_1_1_3_1">
    <p:bg>
      <p:bgPr>
        <a:solidFill>
          <a:srgbClr val="D6FDFB">
            <a:alpha val="64310"/>
          </a:srgbClr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680625" y="688701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4800"/>
              <a:buNone/>
              <a:defRPr sz="4800">
                <a:solidFill>
                  <a:srgbClr val="19B2B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6" name="Google Shape;236;p38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7980"/>
              </a:buClr>
              <a:buSzPts val="3600"/>
              <a:buFont typeface="Rubik Light"/>
              <a:buNone/>
              <a:defRPr sz="3600">
                <a:solidFill>
                  <a:srgbClr val="02798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7" name="Google Shape;237;p38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02798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8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27980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027980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9" name="Google Shape;239;p38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 1">
  <p:cSld name="BLANK_1_1_1_1_3_1_1">
    <p:bg>
      <p:bgPr>
        <a:solidFill>
          <a:srgbClr val="EDFFCE">
            <a:alpha val="64310"/>
          </a:srgbClr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4800"/>
              <a:buNone/>
              <a:defRPr sz="4800">
                <a:solidFill>
                  <a:srgbClr val="8FDC0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3" name="Google Shape;243;p39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3600"/>
              <a:buFont typeface="Rubik Light"/>
              <a:buNone/>
              <a:defRPr sz="3600"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44" name="Google Shape;244;p39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1A31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39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1A318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71A318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46" name="Google Shape;246;p39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7" name="Google Shape;247;p39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1">
  <p:cSld name="BLANK_1_1_1_1_2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0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pic>
        <p:nvPicPr>
          <p:cNvPr id="250" name="Google Shape;2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0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9pPr>
          </a:lstStyle>
          <a:p/>
        </p:txBody>
      </p:sp>
      <p:sp>
        <p:nvSpPr>
          <p:cNvPr id="252" name="Google Shape;252;p40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3" name="Google Shape;253;p40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3600"/>
              <a:buFont typeface="Rubik Light"/>
              <a:buNone/>
              <a:defRPr sz="3600">
                <a:solidFill>
                  <a:srgbClr val="CDDCDC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54" name="Google Shape;254;p40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40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6" name="Google Shape;256;p40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57" name="Google Shape;257;p40"/>
          <p:cNvSpPr txBox="1"/>
          <p:nvPr>
            <p:ph idx="4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Introduction">
  <p:cSld name="TITLE_2_1">
    <p:bg>
      <p:bgPr>
        <a:solidFill>
          <a:srgbClr val="090B0C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5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/>
        </p:nvSpPr>
        <p:spPr>
          <a:xfrm>
            <a:off x="4946900" y="7338975"/>
            <a:ext cx="4114800" cy="20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 THIS SECTION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  <p15:guide id="7" pos="4461">
          <p15:clr>
            <a:srgbClr val="FA7B17"/>
          </p15:clr>
        </p15:guide>
        <p15:guide id="8" pos="7102">
          <p15:clr>
            <a:srgbClr val="FA7B17"/>
          </p15:clr>
        </p15:guide>
        <p15:guide id="9" pos="9789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">
  <p:cSld name="BLANK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1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sp>
        <p:nvSpPr>
          <p:cNvPr id="260" name="Google Shape;260;p41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61" name="Google Shape;261;p41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/>
        </p:txBody>
      </p:sp>
      <p:cxnSp>
        <p:nvCxnSpPr>
          <p:cNvPr id="262" name="Google Shape;262;p41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41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4" name="Google Shape;264;p41"/>
          <p:cNvSpPr txBox="1"/>
          <p:nvPr>
            <p:ph idx="2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65" name="Google Shape;2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1"/>
          <p:cNvSpPr txBox="1"/>
          <p:nvPr>
            <p:ph idx="3" type="body"/>
          </p:nvPr>
        </p:nvSpPr>
        <p:spPr>
          <a:xfrm>
            <a:off x="680625" y="2384150"/>
            <a:ext cx="8381100" cy="5845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 - Untimed">
  <p:cSld name="BLANK_1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69" name="Google Shape;269;p42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42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71" name="Google Shape;271;p42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bg>
      <p:bgPr>
        <a:solidFill>
          <a:schemeClr val="dk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type="ctrTitle"/>
          </p:nvPr>
        </p:nvSpPr>
        <p:spPr>
          <a:xfrm>
            <a:off x="4743450" y="1232440"/>
            <a:ext cx="12663000" cy="301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43"/>
          <p:cNvSpPr txBox="1"/>
          <p:nvPr>
            <p:ph idx="1" type="subTitle"/>
          </p:nvPr>
        </p:nvSpPr>
        <p:spPr>
          <a:xfrm>
            <a:off x="4780534" y="6332969"/>
            <a:ext cx="12663000" cy="242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 1">
  <p:cSld name="TITLE_2_1_2">
    <p:bg>
      <p:bgPr>
        <a:solidFill>
          <a:schemeClr val="dk2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2327" y="8642399"/>
            <a:ext cx="1325899" cy="1550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48851" y="8331326"/>
            <a:ext cx="1612677" cy="1885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346366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5020541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6708948" y="8342126"/>
            <a:ext cx="1602727" cy="187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846830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0019575" y="8616525"/>
            <a:ext cx="1349749" cy="15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582059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3157030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4963553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751984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escription">
  <p:cSld name="TITLE_2_1_1">
    <p:bg>
      <p:bgPr>
        <a:solidFill>
          <a:srgbClr val="090B0C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/>
        </p:nvSpPr>
        <p:spPr>
          <a:xfrm>
            <a:off x="4946900" y="15870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INSTRUCTIONS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/>
        </p:nvSpPr>
        <p:spPr>
          <a:xfrm>
            <a:off x="4946900" y="51684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OUTCOMES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9" name="Google Shape;39;p6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/>
        </p:nvSpPr>
        <p:spPr>
          <a:xfrm>
            <a:off x="4946900" y="8471400"/>
            <a:ext cx="41148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ACTIVITY LEVEL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Dark">
  <p:cSld name="TITLE_1">
    <p:bg>
      <p:bgPr>
        <a:solidFill>
          <a:srgbClr val="090B0C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ctrTitle"/>
          </p:nvPr>
        </p:nvSpPr>
        <p:spPr>
          <a:xfrm>
            <a:off x="6400800" y="1600195"/>
            <a:ext cx="109728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45" name="Google Shape;45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7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Light">
  <p:cSld name="TITLE_1_3">
    <p:bg>
      <p:bgPr>
        <a:solidFill>
          <a:srgbClr val="FFFF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 b="0" l="35529" r="0" t="0"/>
          <a:stretch/>
        </p:blipFill>
        <p:spPr>
          <a:xfrm>
            <a:off x="0" y="0"/>
            <a:ext cx="6190502" cy="528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b="0" l="35337" r="0" t="8045"/>
          <a:stretch/>
        </p:blipFill>
        <p:spPr>
          <a:xfrm flipH="1" rot="10800000">
            <a:off x="-17775" y="5236350"/>
            <a:ext cx="6206528" cy="48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type="ctrTitle"/>
          </p:nvPr>
        </p:nvSpPr>
        <p:spPr>
          <a:xfrm>
            <a:off x="6400800" y="1600200"/>
            <a:ext cx="112014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Light">
  <p:cSld name="TITLE_1_2"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 b="0" l="55367" r="0" t="0"/>
          <a:stretch/>
        </p:blipFill>
        <p:spPr>
          <a:xfrm>
            <a:off x="0" y="0"/>
            <a:ext cx="4800602" cy="591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9"/>
          <p:cNvPicPr preferRelativeResize="0"/>
          <p:nvPr/>
        </p:nvPicPr>
        <p:blipFill rotWithShape="1">
          <a:blip r:embed="rId2">
            <a:alphaModFix/>
          </a:blip>
          <a:srcRect b="0" l="55365" r="711" t="29577"/>
          <a:stretch/>
        </p:blipFill>
        <p:spPr>
          <a:xfrm rot="10800000">
            <a:off x="-14797" y="5915875"/>
            <a:ext cx="4717747" cy="41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/>
          <p:nvPr>
            <p:ph type="ctrTitle"/>
          </p:nvPr>
        </p:nvSpPr>
        <p:spPr>
          <a:xfrm>
            <a:off x="4949900" y="1600200"/>
            <a:ext cx="126429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4946900" y="685799"/>
            <a:ext cx="123942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8">
          <p15:clr>
            <a:srgbClr val="FA7B17"/>
          </p15:clr>
        </p15:guide>
        <p15:guide id="3" pos="5710">
          <p15:clr>
            <a:srgbClr val="FA7B17"/>
          </p15:clr>
        </p15:guide>
        <p15:guide id="4" pos="5804">
          <p15:clr>
            <a:srgbClr val="FA7B17"/>
          </p15:clr>
        </p15:guide>
        <p15:guide id="5" pos="8396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Module Title">
  <p:cSld name="TITLE_1_2_2">
    <p:bg>
      <p:bgPr>
        <a:noFill/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 b="-979" l="0" r="73749" t="0"/>
          <a:stretch/>
        </p:blipFill>
        <p:spPr>
          <a:xfrm>
            <a:off x="0" y="-49187"/>
            <a:ext cx="4800602" cy="1015677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/>
          <p:nvPr>
            <p:ph type="ctrTitle"/>
          </p:nvPr>
        </p:nvSpPr>
        <p:spPr>
          <a:xfrm>
            <a:off x="4947000" y="1600200"/>
            <a:ext cx="126459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1" name="Google Shape;61;p10"/>
          <p:cNvSpPr txBox="1"/>
          <p:nvPr/>
        </p:nvSpPr>
        <p:spPr>
          <a:xfrm>
            <a:off x="4946900" y="685800"/>
            <a:ext cx="12645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DATA CARDS PLAYBOOK</a:t>
            </a:r>
            <a:endParaRPr sz="2200"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85800" y="698336"/>
            <a:ext cx="128016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85800" y="3120627"/>
            <a:ext cx="12801600" cy="58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nter"/>
              <a:buChar char="●"/>
              <a:defRPr sz="3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6400" lvl="1" marL="914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nter"/>
              <a:buChar char="○"/>
              <a:defRPr sz="28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93700" lvl="2" marL="1371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Inter"/>
              <a:buChar char="■"/>
              <a:defRPr sz="2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68300" lvl="3" marL="18288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68300" lvl="4" marL="22860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68300" lvl="5" marL="27432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68300" lvl="6" marL="3200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68300" lvl="7" marL="3657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68300" lvl="8" marL="4114800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32">
          <p15:clr>
            <a:srgbClr val="EA4335"/>
          </p15:clr>
        </p15:guide>
        <p15:guide id="2" pos="11088">
          <p15:clr>
            <a:srgbClr val="EA4335"/>
          </p15:clr>
        </p15:guide>
        <p15:guide id="3" orient="horz" pos="432">
          <p15:clr>
            <a:srgbClr val="EA4335"/>
          </p15:clr>
        </p15:guide>
        <p15:guide id="4" orient="horz" pos="5904">
          <p15:clr>
            <a:srgbClr val="EA4335"/>
          </p15:clr>
        </p15:guide>
        <p15:guide id="5" orient="horz" pos="1008">
          <p15:clr>
            <a:srgbClr val="99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pair-code.github.io/datacardsplaybook/playbook/ask-align-on-agents.pdf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github.com/pair-code/datacardsplaybook" TargetMode="External"/><Relationship Id="rId5" Type="http://schemas.openxmlformats.org/officeDocument/2006/relationships/hyperlink" Target="https://pair-code.github.io/DataCardsPlaybook" TargetMode="External"/><Relationship Id="rId6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pair.withgoogle.com/" TargetMode="External"/><Relationship Id="rId5" Type="http://schemas.openxmlformats.org/officeDocument/2006/relationships/hyperlink" Target="https://research.google/" TargetMode="External"/><Relationship Id="rId6" Type="http://schemas.openxmlformats.org/officeDocument/2006/relationships/hyperlink" Target="https://creativecommons.org/licenses/by-sa/4.0/deed.ast" TargetMode="External"/><Relationship Id="rId7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jp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 SemiBold"/>
                <a:ea typeface="Rubik SemiBold"/>
                <a:cs typeface="Rubik SemiBold"/>
                <a:sym typeface="Rubik SemiBold"/>
              </a:rPr>
              <a:t>The Data Cards Playbook</a:t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292" name="Google Shape;292;p45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 toolkit for purposeful and people-centric dataset documentation for transparency in AI systems.</a:t>
            </a:r>
            <a:endParaRPr/>
          </a:p>
        </p:txBody>
      </p:sp>
      <p:sp>
        <p:nvSpPr>
          <p:cNvPr id="293" name="Google Shape;293;p45"/>
          <p:cNvSpPr txBox="1"/>
          <p:nvPr>
            <p:ph idx="2" type="subTitle"/>
          </p:nvPr>
        </p:nvSpPr>
        <p:spPr>
          <a:xfrm>
            <a:off x="4954650" y="8248650"/>
            <a:ext cx="9729600" cy="895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https://pair-code.github.io/datacardsplaybook/</a:t>
            </a:r>
            <a:r>
              <a:rPr lang="en"/>
              <a:t>                 #datacardsplaybook</a:t>
            </a:r>
            <a:endParaRPr b="1">
              <a:solidFill>
                <a:srgbClr val="3C4F5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4"/>
          <p:cNvSpPr txBox="1"/>
          <p:nvPr/>
        </p:nvSpPr>
        <p:spPr>
          <a:xfrm>
            <a:off x="4955475" y="2935633"/>
            <a:ext cx="11449800" cy="39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Data Cards Playbook ↗</a:t>
            </a: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 is an adaptable toolkit of participatory activities,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conceptual frameworks, and guidance that support Responsible AI practices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for transparency in dataset documentation.</a:t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If you’ve adapted, implemented, or have feedback for this guidance,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we’d love to hear from you at </a:t>
            </a: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https://github.com/pair-code/datacardsplaybook ↗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Find the complete playbook at</a:t>
            </a:r>
            <a:b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en" sz="2200" u="sng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https://pair-code.github.io/datacardsplaybook ↗</a:t>
            </a:r>
            <a:endParaRPr sz="2200" u="sng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438" name="Google Shape;438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800" y="1931658"/>
            <a:ext cx="4114800" cy="4171936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54"/>
          <p:cNvSpPr txBox="1"/>
          <p:nvPr/>
        </p:nvSpPr>
        <p:spPr>
          <a:xfrm>
            <a:off x="4955475" y="16002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#datacardsplaybook</a:t>
            </a:r>
            <a:endParaRPr sz="2000">
              <a:solidFill>
                <a:schemeClr val="l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5"/>
          <p:cNvSpPr txBox="1"/>
          <p:nvPr/>
        </p:nvSpPr>
        <p:spPr>
          <a:xfrm>
            <a:off x="6648925" y="7207325"/>
            <a:ext cx="7289700" cy="9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 Cards Playbook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by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People + AI Research Initiative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at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Research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is licensed under a Creative Commons Attribution-ShareAlike 4.0 International License. You are free to share and adapt this work under 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appropriate license terms ↗</a:t>
            </a:r>
            <a:r>
              <a:rPr lang="en" sz="1300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300">
              <a:solidFill>
                <a:srgbClr val="D368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45" name="Google Shape;445;p5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1150" y="7401788"/>
            <a:ext cx="1606350" cy="5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ctrTitle"/>
          </p:nvPr>
        </p:nvSpPr>
        <p:spPr>
          <a:xfrm>
            <a:off x="4947000" y="1600200"/>
            <a:ext cx="83850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Introduction</a:t>
            </a:r>
            <a:endParaRPr>
              <a:solidFill>
                <a:srgbClr val="1A73E8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	Ask</a:t>
            </a:r>
            <a:br>
              <a:rPr lang="en">
                <a:solidFill>
                  <a:srgbClr val="425354"/>
                </a:solidFill>
              </a:rPr>
            </a:br>
            <a:r>
              <a:rPr lang="en">
                <a:solidFill>
                  <a:srgbClr val="425354"/>
                </a:solidFill>
              </a:rPr>
              <a:t>02	Inspect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03	Answer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04	Audit</a:t>
            </a:r>
            <a:endParaRPr>
              <a:solidFill>
                <a:srgbClr val="425354"/>
              </a:solidFill>
            </a:endParaRPr>
          </a:p>
        </p:txBody>
      </p:sp>
      <p:pic>
        <p:nvPicPr>
          <p:cNvPr id="299" name="Google Shape;299;p46"/>
          <p:cNvPicPr preferRelativeResize="0"/>
          <p:nvPr/>
        </p:nvPicPr>
        <p:blipFill rotWithShape="1">
          <a:blip r:embed="rId3">
            <a:alphaModFix/>
          </a:blip>
          <a:srcRect b="0" l="55434" r="25530" t="0"/>
          <a:stretch/>
        </p:blipFill>
        <p:spPr>
          <a:xfrm>
            <a:off x="76200" y="0"/>
            <a:ext cx="3481248" cy="1005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6"/>
          <p:cNvPicPr preferRelativeResize="0"/>
          <p:nvPr/>
        </p:nvPicPr>
        <p:blipFill rotWithShape="1">
          <a:blip r:embed="rId4">
            <a:alphaModFix/>
          </a:blip>
          <a:srcRect b="0" l="189" r="179" t="0"/>
          <a:stretch/>
        </p:blipFill>
        <p:spPr>
          <a:xfrm>
            <a:off x="14183574" y="6421128"/>
            <a:ext cx="2924867" cy="27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Lenses Voting</a:t>
            </a:r>
            <a:endParaRPr/>
          </a:p>
        </p:txBody>
      </p:sp>
      <p:sp>
        <p:nvSpPr>
          <p:cNvPr id="306" name="Google Shape;306;p47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CARDS PLAYBOOK</a:t>
            </a:r>
            <a:endParaRPr/>
          </a:p>
        </p:txBody>
      </p:sp>
      <p:sp>
        <p:nvSpPr>
          <p:cNvPr id="307" name="Google Shape;307;p47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Review and vote on popularly documented lenses. Use this activity to identify obvious and expected themes in your data cards.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8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Individually review a list of thirty lenses and dot vote on them. Discuss the results – focusing the discussion on the long tail of voting results, or where group members may not agree!</a:t>
            </a:r>
            <a:endParaRPr/>
          </a:p>
        </p:txBody>
      </p:sp>
      <p:sp>
        <p:nvSpPr>
          <p:cNvPr id="313" name="Google Shape;313;p48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 list of lenses that everyone agrees upon and are obvious. Break these down into specific fields during the scopes brainstorm.</a:t>
            </a:r>
            <a:endParaRPr/>
          </a:p>
        </p:txBody>
      </p:sp>
      <p:sp>
        <p:nvSpPr>
          <p:cNvPr id="314" name="Google Shape;314;p48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Basic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/>
          <p:nvPr/>
        </p:nvSpPr>
        <p:spPr>
          <a:xfrm>
            <a:off x="6400800" y="1920759"/>
            <a:ext cx="5504700" cy="6216900"/>
          </a:xfrm>
          <a:prstGeom prst="roundRect">
            <a:avLst>
              <a:gd fmla="val 0" name="adj"/>
            </a:avLst>
          </a:prstGeom>
          <a:noFill/>
          <a:ln cap="flat" cmpd="sng" w="19050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56B900"/>
                </a:solidFill>
                <a:latin typeface="Inter Medium"/>
                <a:ea typeface="Inter Medium"/>
                <a:cs typeface="Inter Medium"/>
                <a:sym typeface="Inter Medium"/>
              </a:rPr>
              <a:t>✅ DO</a:t>
            </a:r>
            <a:endParaRPr sz="3200">
              <a:solidFill>
                <a:srgbClr val="56B900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Write a statement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Keep it high-level (applicable to many datasets)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Keep it short and concise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Convey a single idea per lens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000"/>
              </a:spcAft>
              <a:buNone/>
            </a:pPr>
            <a:r>
              <a:rPr lang="en" sz="2200">
                <a:solidFill>
                  <a:schemeClr val="lt2"/>
                </a:solidFill>
                <a:highlight>
                  <a:schemeClr val="lt1"/>
                </a:highlight>
                <a:latin typeface="Inter"/>
                <a:ea typeface="Inter"/>
                <a:cs typeface="Inter"/>
                <a:sym typeface="Inter"/>
              </a:rPr>
              <a:t>Litmus test:</a:t>
            </a:r>
            <a:br>
              <a:rPr lang="en"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You should be able to break down a statement into multiple follow-up questions.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0" name="Google Shape;320;p49"/>
          <p:cNvSpPr/>
          <p:nvPr/>
        </p:nvSpPr>
        <p:spPr>
          <a:xfrm>
            <a:off x="12097500" y="1920759"/>
            <a:ext cx="5504700" cy="6216900"/>
          </a:xfrm>
          <a:prstGeom prst="roundRect">
            <a:avLst>
              <a:gd fmla="val 0" name="adj"/>
            </a:avLst>
          </a:prstGeom>
          <a:noFill/>
          <a:ln cap="flat" cmpd="sng" w="19050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6554"/>
                </a:solidFill>
                <a:latin typeface="Inter Medium"/>
                <a:ea typeface="Inter Medium"/>
                <a:cs typeface="Inter Medium"/>
                <a:sym typeface="Inter Medium"/>
              </a:rPr>
              <a:t>❌ DON’T</a:t>
            </a:r>
            <a:endParaRPr sz="3200">
              <a:solidFill>
                <a:srgbClr val="56B900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Ask a question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Make it too specific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too much detail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Write a statement that can be resolved with a yes/no answer.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highlight>
                  <a:schemeClr val="lt1"/>
                </a:highlight>
                <a:latin typeface="Inter"/>
                <a:ea typeface="Inter"/>
                <a:cs typeface="Inter"/>
                <a:sym typeface="Inter"/>
              </a:rPr>
              <a:t>Litmus test:</a:t>
            </a:r>
            <a:br>
              <a:rPr lang="en"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If you can answer it simply, it’s a scope, not a lens.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1" name="Google Shape;321;p49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frame a good lens</a:t>
            </a:r>
            <a:endParaRPr/>
          </a:p>
        </p:txBody>
      </p:sp>
      <p:sp>
        <p:nvSpPr>
          <p:cNvPr id="322" name="Google Shape;322;p49"/>
          <p:cNvSpPr/>
          <p:nvPr/>
        </p:nvSpPr>
        <p:spPr>
          <a:xfrm>
            <a:off x="704100" y="1920759"/>
            <a:ext cx="5504700" cy="6216900"/>
          </a:xfrm>
          <a:prstGeom prst="roundRect">
            <a:avLst>
              <a:gd fmla="val 0" name="adj"/>
            </a:avLst>
          </a:prstGeom>
          <a:noFill/>
          <a:ln cap="flat" cmpd="sng" w="19050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2"/>
                </a:solidFill>
                <a:latin typeface="Rubik Medium"/>
                <a:ea typeface="Rubik Medium"/>
                <a:cs typeface="Rubik Medium"/>
                <a:sym typeface="Rubik Medium"/>
              </a:rPr>
              <a:t>As a(n) </a:t>
            </a:r>
            <a:r>
              <a:rPr lang="en" sz="3200">
                <a:solidFill>
                  <a:srgbClr val="19BA9B"/>
                </a:solidFill>
                <a:latin typeface="Rubik Medium"/>
                <a:ea typeface="Rubik Medium"/>
                <a:cs typeface="Rubik Medium"/>
                <a:sym typeface="Rubik Medium"/>
              </a:rPr>
              <a:t>engineer</a:t>
            </a:r>
            <a:r>
              <a:rPr lang="en" sz="3200">
                <a:solidFill>
                  <a:schemeClr val="lt2"/>
                </a:solidFill>
                <a:latin typeface="Rubik Medium"/>
                <a:ea typeface="Rubik Medium"/>
                <a:cs typeface="Rubik Medium"/>
                <a:sym typeface="Rubik Medium"/>
              </a:rPr>
              <a:t>, I want to know</a:t>
            </a:r>
            <a:r>
              <a:rPr lang="en" sz="3200">
                <a:solidFill>
                  <a:srgbClr val="56B900"/>
                </a:solidFill>
                <a:latin typeface="Rubik Medium"/>
                <a:ea typeface="Rubik Medium"/>
                <a:cs typeface="Rubik Medium"/>
                <a:sym typeface="Rubik Medium"/>
              </a:rPr>
              <a:t> about the </a:t>
            </a:r>
            <a:r>
              <a:rPr lang="en" sz="3200" u="sng">
                <a:solidFill>
                  <a:srgbClr val="56B900"/>
                </a:solidFill>
                <a:latin typeface="Rubik Medium"/>
                <a:ea typeface="Rubik Medium"/>
                <a:cs typeface="Rubik Medium"/>
                <a:sym typeface="Rubik Medium"/>
              </a:rPr>
              <a:t>access</a:t>
            </a:r>
            <a:r>
              <a:rPr lang="en" sz="3200">
                <a:solidFill>
                  <a:srgbClr val="56B900"/>
                </a:solidFill>
                <a:latin typeface="Rubik Medium"/>
                <a:ea typeface="Rubik Medium"/>
                <a:cs typeface="Rubik Medium"/>
                <a:sym typeface="Rubik Medium"/>
              </a:rPr>
              <a:t> restrictions and policies associated with the dataset(s)</a:t>
            </a:r>
            <a:r>
              <a:rPr lang="en" sz="32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rPr>
              <a:t>.</a:t>
            </a:r>
            <a:endParaRPr sz="3200">
              <a:solidFill>
                <a:schemeClr val="dk2"/>
              </a:solidFill>
              <a:latin typeface="Rubik Medium"/>
              <a:ea typeface="Rubik Medium"/>
              <a:cs typeface="Rubik Medium"/>
              <a:sym typeface="Rubik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Rubik Medium"/>
              <a:ea typeface="Rubik Medium"/>
              <a:cs typeface="Rubik Medium"/>
              <a:sym typeface="Rubik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3200">
                <a:solidFill>
                  <a:schemeClr val="lt2"/>
                </a:solidFill>
                <a:latin typeface="Rubik Medium"/>
                <a:ea typeface="Rubik Medium"/>
                <a:cs typeface="Rubik Medium"/>
                <a:sym typeface="Rubik Medium"/>
              </a:rPr>
              <a:t>As a(n) </a:t>
            </a:r>
            <a:r>
              <a:rPr lang="en" sz="3200">
                <a:solidFill>
                  <a:srgbClr val="19BA9B"/>
                </a:solidFill>
                <a:latin typeface="Rubik Medium"/>
                <a:ea typeface="Rubik Medium"/>
                <a:cs typeface="Rubik Medium"/>
                <a:sym typeface="Rubik Medium"/>
              </a:rPr>
              <a:t>analyst</a:t>
            </a:r>
            <a:r>
              <a:rPr lang="en" sz="3200">
                <a:solidFill>
                  <a:schemeClr val="lt2"/>
                </a:solidFill>
                <a:latin typeface="Rubik Medium"/>
                <a:ea typeface="Rubik Medium"/>
                <a:cs typeface="Rubik Medium"/>
                <a:sym typeface="Rubik Medium"/>
              </a:rPr>
              <a:t>, I want to know</a:t>
            </a:r>
            <a:r>
              <a:rPr lang="en" sz="3200">
                <a:solidFill>
                  <a:srgbClr val="56B900"/>
                </a:solidFill>
                <a:latin typeface="Rubik Medium"/>
                <a:ea typeface="Rubik Medium"/>
                <a:cs typeface="Rubik Medium"/>
                <a:sym typeface="Rubik Medium"/>
              </a:rPr>
              <a:t> about the </a:t>
            </a:r>
            <a:r>
              <a:rPr lang="en" sz="3200" u="sng">
                <a:solidFill>
                  <a:srgbClr val="56B900"/>
                </a:solidFill>
                <a:latin typeface="Rubik Medium"/>
                <a:ea typeface="Rubik Medium"/>
                <a:cs typeface="Rubik Medium"/>
                <a:sym typeface="Rubik Medium"/>
              </a:rPr>
              <a:t>data collection</a:t>
            </a:r>
            <a:r>
              <a:rPr lang="en" sz="3200">
                <a:solidFill>
                  <a:srgbClr val="56B900"/>
                </a:solidFill>
                <a:latin typeface="Rubik Medium"/>
                <a:ea typeface="Rubik Medium"/>
                <a:cs typeface="Rubik Medium"/>
                <a:sym typeface="Rubik Medium"/>
              </a:rPr>
              <a:t> process and rationale</a:t>
            </a:r>
            <a:r>
              <a:rPr lang="en" sz="32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rPr>
              <a:t>.</a:t>
            </a:r>
            <a:endParaRPr sz="3200">
              <a:solidFill>
                <a:schemeClr val="dk2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0"/>
          <p:cNvSpPr/>
          <p:nvPr/>
        </p:nvSpPr>
        <p:spPr>
          <a:xfrm>
            <a:off x="685800" y="9182300"/>
            <a:ext cx="16916400" cy="5238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Use these to mark lenses to include in the clustering activity → 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8" name="Google Shape;328;p50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Bootstrap Lenses</a:t>
            </a:r>
            <a:endParaRPr sz="3600"/>
          </a:p>
        </p:txBody>
      </p:sp>
      <p:sp>
        <p:nvSpPr>
          <p:cNvPr id="329" name="Google Shape;329;p50"/>
          <p:cNvSpPr/>
          <p:nvPr/>
        </p:nvSpPr>
        <p:spPr>
          <a:xfrm>
            <a:off x="685800" y="17239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publishers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0" name="Google Shape;330;p50"/>
          <p:cNvSpPr/>
          <p:nvPr/>
        </p:nvSpPr>
        <p:spPr>
          <a:xfrm>
            <a:off x="6391638" y="17239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funding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behind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1" name="Google Shape;331;p50"/>
          <p:cNvSpPr/>
          <p:nvPr/>
        </p:nvSpPr>
        <p:spPr>
          <a:xfrm>
            <a:off x="12097488" y="17239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access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restrictions and policies of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2" name="Google Shape;332;p50"/>
          <p:cNvSpPr/>
          <p:nvPr/>
        </p:nvSpPr>
        <p:spPr>
          <a:xfrm>
            <a:off x="6391638" y="32004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 upkeep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in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3" name="Google Shape;333;p50"/>
          <p:cNvSpPr/>
          <p:nvPr/>
        </p:nvSpPr>
        <p:spPr>
          <a:xfrm>
            <a:off x="12097488" y="32004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distributions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in the dataset(s). 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4" name="Google Shape;334;p50"/>
          <p:cNvSpPr/>
          <p:nvPr/>
        </p:nvSpPr>
        <p:spPr>
          <a:xfrm>
            <a:off x="6391638" y="467682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nature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(data modality, domain, format, etc.) of the dataset(s)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5" name="Google Shape;335;p50"/>
          <p:cNvSpPr/>
          <p:nvPr/>
        </p:nvSpPr>
        <p:spPr>
          <a:xfrm>
            <a:off x="12097488" y="467682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what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typical and outlier examples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in the dataset(s) look like.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6" name="Google Shape;336;p50"/>
          <p:cNvSpPr/>
          <p:nvPr/>
        </p:nvSpPr>
        <p:spPr>
          <a:xfrm>
            <a:off x="18288000" y="-1"/>
            <a:ext cx="4572000" cy="6400800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Here are some </a:t>
            </a: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predefined</a:t>
            </a: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 lenses to get yo</a:t>
            </a: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u started.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Ask the group to review and include these in the clustering activity. Using these will help the group push past the obvious and lean into their latent knowledge.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37" name="Google Shape;337;p50"/>
          <p:cNvSpPr/>
          <p:nvPr/>
        </p:nvSpPr>
        <p:spPr>
          <a:xfrm>
            <a:off x="6391638" y="615325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intended applications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8" name="Google Shape;338;p50"/>
          <p:cNvSpPr/>
          <p:nvPr/>
        </p:nvSpPr>
        <p:spPr>
          <a:xfrm>
            <a:off x="12097488" y="615325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safety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(risks, limitations, and trade-offs) of using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9" name="Google Shape;339;p50"/>
          <p:cNvSpPr/>
          <p:nvPr/>
        </p:nvSpPr>
        <p:spPr>
          <a:xfrm>
            <a:off x="6391638" y="76296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differences across versions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 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0" name="Google Shape;340;p50"/>
          <p:cNvSpPr/>
          <p:nvPr/>
        </p:nvSpPr>
        <p:spPr>
          <a:xfrm>
            <a:off x="12097488" y="76296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expectations of using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the dataset(s) with other datasets or tables.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1" name="Google Shape;341;p50"/>
          <p:cNvSpPr/>
          <p:nvPr/>
        </p:nvSpPr>
        <p:spPr>
          <a:xfrm>
            <a:off x="685800" y="32004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wipeout and retention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policies of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2" name="Google Shape;342;p50"/>
          <p:cNvSpPr/>
          <p:nvPr/>
        </p:nvSpPr>
        <p:spPr>
          <a:xfrm>
            <a:off x="685800" y="467682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original or upstream sources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data.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3" name="Google Shape;343;p50"/>
          <p:cNvSpPr/>
          <p:nvPr/>
        </p:nvSpPr>
        <p:spPr>
          <a:xfrm>
            <a:off x="685800" y="615325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explanations and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motivations for creating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the dataset(s).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4" name="Google Shape;344;p50"/>
          <p:cNvSpPr/>
          <p:nvPr/>
        </p:nvSpPr>
        <p:spPr>
          <a:xfrm>
            <a:off x="685800" y="76296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maintenance status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dataset(s)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5" name="Google Shape;345;p50"/>
          <p:cNvSpPr/>
          <p:nvPr/>
        </p:nvSpPr>
        <p:spPr>
          <a:xfrm>
            <a:off x="171639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50"/>
          <p:cNvSpPr/>
          <p:nvPr/>
        </p:nvSpPr>
        <p:spPr>
          <a:xfrm>
            <a:off x="165543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50"/>
          <p:cNvSpPr/>
          <p:nvPr/>
        </p:nvSpPr>
        <p:spPr>
          <a:xfrm>
            <a:off x="159447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50"/>
          <p:cNvSpPr/>
          <p:nvPr/>
        </p:nvSpPr>
        <p:spPr>
          <a:xfrm>
            <a:off x="153351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50"/>
          <p:cNvSpPr/>
          <p:nvPr/>
        </p:nvSpPr>
        <p:spPr>
          <a:xfrm>
            <a:off x="147255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50"/>
          <p:cNvSpPr/>
          <p:nvPr/>
        </p:nvSpPr>
        <p:spPr>
          <a:xfrm>
            <a:off x="140968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50"/>
          <p:cNvSpPr/>
          <p:nvPr/>
        </p:nvSpPr>
        <p:spPr>
          <a:xfrm>
            <a:off x="134872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50"/>
          <p:cNvSpPr/>
          <p:nvPr/>
        </p:nvSpPr>
        <p:spPr>
          <a:xfrm>
            <a:off x="128776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50"/>
          <p:cNvSpPr/>
          <p:nvPr/>
        </p:nvSpPr>
        <p:spPr>
          <a:xfrm>
            <a:off x="122680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50"/>
          <p:cNvSpPr/>
          <p:nvPr/>
        </p:nvSpPr>
        <p:spPr>
          <a:xfrm>
            <a:off x="116584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50"/>
          <p:cNvSpPr/>
          <p:nvPr/>
        </p:nvSpPr>
        <p:spPr>
          <a:xfrm>
            <a:off x="110298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50"/>
          <p:cNvSpPr/>
          <p:nvPr/>
        </p:nvSpPr>
        <p:spPr>
          <a:xfrm>
            <a:off x="104202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0"/>
          <p:cNvSpPr/>
          <p:nvPr/>
        </p:nvSpPr>
        <p:spPr>
          <a:xfrm>
            <a:off x="98106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0"/>
          <p:cNvSpPr/>
          <p:nvPr/>
        </p:nvSpPr>
        <p:spPr>
          <a:xfrm>
            <a:off x="92010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50"/>
          <p:cNvSpPr/>
          <p:nvPr/>
        </p:nvSpPr>
        <p:spPr>
          <a:xfrm>
            <a:off x="85914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1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Bootstrap Lenses</a:t>
            </a:r>
            <a:endParaRPr sz="3600">
              <a:solidFill>
                <a:schemeClr val="accent1"/>
              </a:solidFill>
            </a:endParaRPr>
          </a:p>
        </p:txBody>
      </p:sp>
      <p:sp>
        <p:nvSpPr>
          <p:cNvPr id="365" name="Google Shape;365;p51"/>
          <p:cNvSpPr/>
          <p:nvPr/>
        </p:nvSpPr>
        <p:spPr>
          <a:xfrm>
            <a:off x="685800" y="17239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 collection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process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6" name="Google Shape;366;p51"/>
          <p:cNvSpPr/>
          <p:nvPr/>
        </p:nvSpPr>
        <p:spPr>
          <a:xfrm>
            <a:off x="6391638" y="17239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 transformations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(cleaning, parsing, and processing)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in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7" name="Google Shape;367;p51"/>
          <p:cNvSpPr/>
          <p:nvPr/>
        </p:nvSpPr>
        <p:spPr>
          <a:xfrm>
            <a:off x="12097488" y="17239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privacy and security measures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applied to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8" name="Google Shape;368;p51"/>
          <p:cNvSpPr/>
          <p:nvPr/>
        </p:nvSpPr>
        <p:spPr>
          <a:xfrm>
            <a:off x="6391638" y="32004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dataset labelling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processes, explanations, and their results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9" name="Google Shape;369;p51"/>
          <p:cNvSpPr/>
          <p:nvPr/>
        </p:nvSpPr>
        <p:spPr>
          <a:xfrm>
            <a:off x="12097488" y="32004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dataset validation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processes, explanations, and their results.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0" name="Google Shape;370;p51"/>
          <p:cNvSpPr/>
          <p:nvPr/>
        </p:nvSpPr>
        <p:spPr>
          <a:xfrm>
            <a:off x="6391638" y="467682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any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adjudication policies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related to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1" name="Google Shape;371;p51"/>
          <p:cNvSpPr/>
          <p:nvPr/>
        </p:nvSpPr>
        <p:spPr>
          <a:xfrm>
            <a:off x="12097488" y="467682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regulatory or compliance policies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associated with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2" name="Google Shape;372;p51"/>
          <p:cNvSpPr/>
          <p:nvPr/>
        </p:nvSpPr>
        <p:spPr>
          <a:xfrm>
            <a:off x="6391638" y="615325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infrastructure compatibility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3" name="Google Shape;373;p51"/>
          <p:cNvSpPr/>
          <p:nvPr/>
        </p:nvSpPr>
        <p:spPr>
          <a:xfrm>
            <a:off x="12097488" y="615325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descriptive statistics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4" name="Google Shape;374;p51"/>
          <p:cNvSpPr/>
          <p:nvPr/>
        </p:nvSpPr>
        <p:spPr>
          <a:xfrm>
            <a:off x="6391638" y="76296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any sociocultural, geopolitical, or economic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representation of people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 the dataset(s). 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5" name="Google Shape;375;p51"/>
          <p:cNvSpPr/>
          <p:nvPr/>
        </p:nvSpPr>
        <p:spPr>
          <a:xfrm>
            <a:off x="12097488" y="76296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interpretation of domain-specific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terms of art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associated with the dataset(s).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6" name="Google Shape;376;p51"/>
          <p:cNvSpPr/>
          <p:nvPr/>
        </p:nvSpPr>
        <p:spPr>
          <a:xfrm>
            <a:off x="685800" y="32004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dataset rating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processes, explanations, and their results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7" name="Google Shape;377;p51"/>
          <p:cNvSpPr/>
          <p:nvPr/>
        </p:nvSpPr>
        <p:spPr>
          <a:xfrm>
            <a:off x="685800" y="467682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past usage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and associated performances of the dataset(s).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8" name="Google Shape;378;p51"/>
          <p:cNvSpPr/>
          <p:nvPr/>
        </p:nvSpPr>
        <p:spPr>
          <a:xfrm>
            <a:off x="685800" y="615325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implementation requirements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9" name="Google Shape;379;p51"/>
          <p:cNvSpPr/>
          <p:nvPr/>
        </p:nvSpPr>
        <p:spPr>
          <a:xfrm>
            <a:off x="685800" y="76296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any </a:t>
            </a:r>
            <a:r>
              <a:rPr b="1"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known patterns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(correlations, biases, skews) within the </a:t>
            </a: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dataset(s).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0" name="Google Shape;380;p51"/>
          <p:cNvSpPr/>
          <p:nvPr/>
        </p:nvSpPr>
        <p:spPr>
          <a:xfrm>
            <a:off x="685800" y="9182300"/>
            <a:ext cx="16916400" cy="5238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Use these to mark lenses to include in the clustering activity → 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1" name="Google Shape;381;p51"/>
          <p:cNvSpPr/>
          <p:nvPr/>
        </p:nvSpPr>
        <p:spPr>
          <a:xfrm>
            <a:off x="18288000" y="-1"/>
            <a:ext cx="4572000" cy="6400800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Here are some predefined lenses to get you started.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Ask the group to review and include these in the clustering activity. Using these will help the group push past the obvious and lean into their latent knowledge.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2" name="Google Shape;382;p51"/>
          <p:cNvSpPr/>
          <p:nvPr/>
        </p:nvSpPr>
        <p:spPr>
          <a:xfrm>
            <a:off x="171639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51"/>
          <p:cNvSpPr/>
          <p:nvPr/>
        </p:nvSpPr>
        <p:spPr>
          <a:xfrm>
            <a:off x="165543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51"/>
          <p:cNvSpPr/>
          <p:nvPr/>
        </p:nvSpPr>
        <p:spPr>
          <a:xfrm>
            <a:off x="159447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51"/>
          <p:cNvSpPr/>
          <p:nvPr/>
        </p:nvSpPr>
        <p:spPr>
          <a:xfrm>
            <a:off x="153351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51"/>
          <p:cNvSpPr/>
          <p:nvPr/>
        </p:nvSpPr>
        <p:spPr>
          <a:xfrm>
            <a:off x="147255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51"/>
          <p:cNvSpPr/>
          <p:nvPr/>
        </p:nvSpPr>
        <p:spPr>
          <a:xfrm>
            <a:off x="140968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51"/>
          <p:cNvSpPr/>
          <p:nvPr/>
        </p:nvSpPr>
        <p:spPr>
          <a:xfrm>
            <a:off x="134872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51"/>
          <p:cNvSpPr/>
          <p:nvPr/>
        </p:nvSpPr>
        <p:spPr>
          <a:xfrm>
            <a:off x="128776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1"/>
          <p:cNvSpPr/>
          <p:nvPr/>
        </p:nvSpPr>
        <p:spPr>
          <a:xfrm>
            <a:off x="122680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51"/>
          <p:cNvSpPr/>
          <p:nvPr/>
        </p:nvSpPr>
        <p:spPr>
          <a:xfrm>
            <a:off x="1165845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51"/>
          <p:cNvSpPr/>
          <p:nvPr/>
        </p:nvSpPr>
        <p:spPr>
          <a:xfrm>
            <a:off x="110298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1"/>
          <p:cNvSpPr/>
          <p:nvPr/>
        </p:nvSpPr>
        <p:spPr>
          <a:xfrm>
            <a:off x="104202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1"/>
          <p:cNvSpPr/>
          <p:nvPr/>
        </p:nvSpPr>
        <p:spPr>
          <a:xfrm>
            <a:off x="98106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51"/>
          <p:cNvSpPr/>
          <p:nvPr/>
        </p:nvSpPr>
        <p:spPr>
          <a:xfrm>
            <a:off x="92010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51"/>
          <p:cNvSpPr/>
          <p:nvPr/>
        </p:nvSpPr>
        <p:spPr>
          <a:xfrm>
            <a:off x="8591400" y="9267750"/>
            <a:ext cx="362100" cy="3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2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Top 10 lenses</a:t>
            </a:r>
            <a:endParaRPr sz="3600">
              <a:solidFill>
                <a:schemeClr val="accent1"/>
              </a:solidFill>
            </a:endParaRPr>
          </a:p>
        </p:txBody>
      </p:sp>
      <p:sp>
        <p:nvSpPr>
          <p:cNvPr id="402" name="Google Shape;402;p52"/>
          <p:cNvSpPr/>
          <p:nvPr/>
        </p:nvSpPr>
        <p:spPr>
          <a:xfrm>
            <a:off x="685800" y="17239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3" name="Google Shape;403;p52"/>
          <p:cNvSpPr/>
          <p:nvPr/>
        </p:nvSpPr>
        <p:spPr>
          <a:xfrm>
            <a:off x="6391643" y="1723975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4" name="Google Shape;404;p52"/>
          <p:cNvSpPr/>
          <p:nvPr/>
        </p:nvSpPr>
        <p:spPr>
          <a:xfrm>
            <a:off x="9452563" y="17239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5" name="Google Shape;405;p52"/>
          <p:cNvSpPr/>
          <p:nvPr/>
        </p:nvSpPr>
        <p:spPr>
          <a:xfrm>
            <a:off x="6391643" y="3200400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6" name="Google Shape;406;p52"/>
          <p:cNvSpPr/>
          <p:nvPr/>
        </p:nvSpPr>
        <p:spPr>
          <a:xfrm>
            <a:off x="9452563" y="32004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7" name="Google Shape;407;p52"/>
          <p:cNvSpPr/>
          <p:nvPr/>
        </p:nvSpPr>
        <p:spPr>
          <a:xfrm>
            <a:off x="6391643" y="4676825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8" name="Google Shape;408;p52"/>
          <p:cNvSpPr/>
          <p:nvPr/>
        </p:nvSpPr>
        <p:spPr>
          <a:xfrm>
            <a:off x="9452563" y="467682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9" name="Google Shape;409;p52"/>
          <p:cNvSpPr/>
          <p:nvPr/>
        </p:nvSpPr>
        <p:spPr>
          <a:xfrm>
            <a:off x="6391643" y="6153250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0" name="Google Shape;410;p52"/>
          <p:cNvSpPr/>
          <p:nvPr/>
        </p:nvSpPr>
        <p:spPr>
          <a:xfrm>
            <a:off x="9452563" y="615325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1" name="Google Shape;411;p52"/>
          <p:cNvSpPr/>
          <p:nvPr/>
        </p:nvSpPr>
        <p:spPr>
          <a:xfrm>
            <a:off x="6391643" y="7629675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2" name="Google Shape;412;p52"/>
          <p:cNvSpPr/>
          <p:nvPr/>
        </p:nvSpPr>
        <p:spPr>
          <a:xfrm>
            <a:off x="9452563" y="76296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3" name="Google Shape;413;p52"/>
          <p:cNvSpPr/>
          <p:nvPr/>
        </p:nvSpPr>
        <p:spPr>
          <a:xfrm>
            <a:off x="685800" y="32004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4" name="Google Shape;414;p52"/>
          <p:cNvSpPr/>
          <p:nvPr/>
        </p:nvSpPr>
        <p:spPr>
          <a:xfrm>
            <a:off x="685800" y="467682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5" name="Google Shape;415;p52"/>
          <p:cNvSpPr/>
          <p:nvPr/>
        </p:nvSpPr>
        <p:spPr>
          <a:xfrm>
            <a:off x="685800" y="615325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6" name="Google Shape;416;p52"/>
          <p:cNvSpPr/>
          <p:nvPr/>
        </p:nvSpPr>
        <p:spPr>
          <a:xfrm>
            <a:off x="685800" y="7629675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7" name="Google Shape;417;p52"/>
          <p:cNvSpPr/>
          <p:nvPr/>
        </p:nvSpPr>
        <p:spPr>
          <a:xfrm>
            <a:off x="18288000" y="-1"/>
            <a:ext cx="4572000" cy="6400800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Here are some predefined lenses to get you started.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Ask the group to review and include these in the clustering activity. Using these will help the group push past the obvious and lean into their latent knowledge.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8" name="Google Shape;418;p52"/>
          <p:cNvSpPr/>
          <p:nvPr/>
        </p:nvSpPr>
        <p:spPr>
          <a:xfrm>
            <a:off x="15274281" y="1723975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19" name="Google Shape;419;p52"/>
          <p:cNvSpPr/>
          <p:nvPr/>
        </p:nvSpPr>
        <p:spPr>
          <a:xfrm>
            <a:off x="15274281" y="3200400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20" name="Google Shape;420;p52"/>
          <p:cNvSpPr/>
          <p:nvPr/>
        </p:nvSpPr>
        <p:spPr>
          <a:xfrm>
            <a:off x="15274281" y="4676825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21" name="Google Shape;421;p52"/>
          <p:cNvSpPr/>
          <p:nvPr/>
        </p:nvSpPr>
        <p:spPr>
          <a:xfrm>
            <a:off x="15274281" y="6153250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52"/>
          <p:cNvSpPr/>
          <p:nvPr/>
        </p:nvSpPr>
        <p:spPr>
          <a:xfrm>
            <a:off x="15274281" y="7629675"/>
            <a:ext cx="2468100" cy="1188600"/>
          </a:xfrm>
          <a:prstGeom prst="roundRect">
            <a:avLst>
              <a:gd fmla="val 0" name="adj"/>
            </a:avLst>
          </a:prstGeom>
          <a:solidFill>
            <a:srgbClr val="FFE9F5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3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Checklist</a:t>
            </a:r>
            <a:endParaRPr>
              <a:solidFill>
                <a:srgbClr val="425354"/>
              </a:solidFill>
            </a:endParaRPr>
          </a:p>
        </p:txBody>
      </p:sp>
      <p:sp>
        <p:nvSpPr>
          <p:cNvPr id="428" name="Google Shape;428;p53"/>
          <p:cNvSpPr txBox="1"/>
          <p:nvPr>
            <p:ph type="title"/>
          </p:nvPr>
        </p:nvSpPr>
        <p:spPr>
          <a:xfrm>
            <a:off x="669800" y="2234575"/>
            <a:ext cx="16916400" cy="657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YOU SHOULD NOW HAVE</a:t>
            </a:r>
            <a:endParaRPr sz="24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_</a:t>
            </a:r>
            <a:endParaRPr sz="24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425354"/>
                </a:solidFill>
                <a:latin typeface="Inter Medium"/>
                <a:ea typeface="Inter Medium"/>
                <a:cs typeface="Inter Medium"/>
                <a:sym typeface="Inter Medium"/>
              </a:rPr>
              <a:t>Brainstormed lenses for each agreed agent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425354"/>
                </a:solidFill>
                <a:latin typeface="Inter Medium"/>
                <a:ea typeface="Inter Medium"/>
                <a:cs typeface="Inter Medium"/>
                <a:sym typeface="Inter Medium"/>
              </a:rPr>
              <a:t>Explored what the same lens might be for different agents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425354"/>
                </a:solidFill>
                <a:latin typeface="Inter Medium"/>
                <a:ea typeface="Inter Medium"/>
                <a:cs typeface="Inter Medium"/>
                <a:sym typeface="Inter Medium"/>
              </a:rPr>
              <a:t>Prioritized which lenses to include in your Data Card for a given agent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Everything you need for the scopes brainstorm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29" name="Google Shape;429;p53"/>
          <p:cNvSpPr/>
          <p:nvPr/>
        </p:nvSpPr>
        <p:spPr>
          <a:xfrm>
            <a:off x="915975" y="3636067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30" name="Google Shape;430;p53"/>
          <p:cNvSpPr/>
          <p:nvPr/>
        </p:nvSpPr>
        <p:spPr>
          <a:xfrm>
            <a:off x="915975" y="4710009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31" name="Google Shape;431;p53"/>
          <p:cNvSpPr/>
          <p:nvPr/>
        </p:nvSpPr>
        <p:spPr>
          <a:xfrm>
            <a:off x="915975" y="5860150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32" name="Google Shape;432;p53"/>
          <p:cNvSpPr/>
          <p:nvPr/>
        </p:nvSpPr>
        <p:spPr>
          <a:xfrm>
            <a:off x="915975" y="6934092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[DCP] Execution Deck">
  <a:themeElements>
    <a:clrScheme name="Swiss">
      <a:dk1>
        <a:srgbClr val="1A73E8"/>
      </a:dk1>
      <a:lt1>
        <a:srgbClr val="F1F7F7"/>
      </a:lt1>
      <a:dk2>
        <a:srgbClr val="090B0C"/>
      </a:dk2>
      <a:lt2>
        <a:srgbClr val="3C4F50"/>
      </a:lt2>
      <a:accent1>
        <a:srgbClr val="F439A0"/>
      </a:accent1>
      <a:accent2>
        <a:srgbClr val="FF7B19"/>
      </a:accent2>
      <a:accent3>
        <a:srgbClr val="19B2BA"/>
      </a:accent3>
      <a:accent4>
        <a:srgbClr val="99EA0C"/>
      </a:accent4>
      <a:accent5>
        <a:srgbClr val="FF6554"/>
      </a:accent5>
      <a:accent6>
        <a:srgbClr val="FF4081"/>
      </a:accent6>
      <a:hlink>
        <a:srgbClr val="8920E9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